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.jpeg" ContentType="image/jpeg"/>
  <Override PartName="/ppt/media/image2.png" ContentType="image/png"/>
  <Override PartName="/ppt/media/image3.jpeg" ContentType="image/jpeg"/>
  <Override PartName="/ppt/media/image4.png" ContentType="image/png"/>
  <Override PartName="/ppt/media/image11.png" ContentType="image/png"/>
  <Override PartName="/ppt/media/image5.jpeg" ContentType="image/jpeg"/>
  <Override PartName="/ppt/media/image6.png" ContentType="image/png"/>
  <Override PartName="/ppt/media/image8.jpeg" ContentType="image/jpeg"/>
  <Override PartName="/ppt/media/image9.png" ContentType="image/png"/>
  <Override PartName="/ppt/media/image7.jpeg" ContentType="image/jpeg"/>
  <Override PartName="/ppt/media/image10.png" ContentType="image/png"/>
  <Override PartName="/ppt/media/image29.jpeg" ContentType="image/jpeg"/>
  <Override PartName="/ppt/media/image12.png" ContentType="image/pn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35.jpeg" ContentType="image/jpeg"/>
  <Override PartName="/ppt/media/image16.png" ContentType="image/png"/>
  <Override PartName="/ppt/media/image17.png" ContentType="image/png"/>
  <Override PartName="/ppt/media/image24.jpeg" ContentType="image/jpeg"/>
  <Override PartName="/ppt/media/image18.png" ContentType="image/png"/>
  <Override PartName="/ppt/media/image20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30.jpeg" ContentType="image/jpeg"/>
  <Override PartName="/ppt/media/image32.png" ContentType="image/png"/>
  <Override PartName="/ppt/media/image31.jpeg" ContentType="image/jpeg"/>
  <Override PartName="/ppt/media/image33.png" ContentType="image/png"/>
  <Override PartName="/ppt/media/image34.png" ContentType="image/png"/>
  <Override PartName="/ppt/media/image36.jpeg" ContentType="image/jpeg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3587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move the slide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notes'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36322C3-C474-4BDE-B953-F8589E095EC1}" type="slidenum">
              <a:rPr b="0" lang="en-GB" sz="1400" spc="-1" strike="noStrike">
                <a:latin typeface="Times New Roman"/>
              </a:rPr>
              <a:t>1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0F1A19A-4859-4DA5-A100-5CBE6E9127AD}" type="slidenum">
              <a:rPr b="0" lang="en-GB" sz="1200" spc="-1" strike="noStrike">
                <a:solidFill>
                  <a:srgbClr val="000000"/>
                </a:solidFill>
                <a:latin typeface="Arial"/>
              </a:rPr>
              <a:t>20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43C08B9-3D4C-40E2-9B2D-D9211E3EF251}" type="slidenum">
              <a:rPr b="0" lang="en-GB" sz="1200" spc="-1" strike="noStrike">
                <a:solidFill>
                  <a:srgbClr val="000000"/>
                </a:solidFill>
                <a:latin typeface="Arial"/>
              </a:rPr>
              <a:t>20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377DFE4-2205-4FE3-AA1F-E4FB96020EC7}" type="slidenum">
              <a:rPr b="0" lang="en-GB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4310B98-A7E5-4D91-91FA-EE85A9A23365}" type="slidenum">
              <a:rPr b="0" lang="en-GB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840" cy="3426840"/>
          </a:xfrm>
          <a:prstGeom prst="rect">
            <a:avLst/>
          </a:prstGeom>
        </p:spPr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/>
        </p:blipFill>
        <p:spPr>
          <a:xfrm>
            <a:off x="720" y="0"/>
            <a:ext cx="12190680" cy="6855840"/>
          </a:xfrm>
          <a:prstGeom prst="rect">
            <a:avLst/>
          </a:prstGeom>
          <a:ln>
            <a:noFill/>
          </a:ln>
        </p:spPr>
      </p:pic>
      <p:sp>
        <p:nvSpPr>
          <p:cNvPr id="1" name="CustomShape 1"/>
          <p:cNvSpPr/>
          <p:nvPr/>
        </p:nvSpPr>
        <p:spPr>
          <a:xfrm>
            <a:off x="360" y="6480000"/>
            <a:ext cx="12191040" cy="375840"/>
          </a:xfrm>
          <a:prstGeom prst="rect">
            <a:avLst/>
          </a:prstGeom>
          <a:solidFill>
            <a:srgbClr val="000099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" name="" descr=""/>
          <p:cNvPicPr/>
          <p:nvPr/>
        </p:nvPicPr>
        <p:blipFill>
          <a:blip r:embed="rId3"/>
          <a:stretch/>
        </p:blipFill>
        <p:spPr>
          <a:xfrm>
            <a:off x="42480" y="6333840"/>
            <a:ext cx="1280880" cy="519480"/>
          </a:xfrm>
          <a:prstGeom prst="rect">
            <a:avLst/>
          </a:prstGeom>
          <a:ln>
            <a:noFill/>
          </a:ln>
        </p:spPr>
      </p:pic>
      <p:sp>
        <p:nvSpPr>
          <p:cNvPr id="3" name="CustomShape 2"/>
          <p:cNvSpPr/>
          <p:nvPr/>
        </p:nvSpPr>
        <p:spPr>
          <a:xfrm>
            <a:off x="1535760" y="6484320"/>
            <a:ext cx="3742560" cy="37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learn, laugh, live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8557920" y="6451200"/>
            <a:ext cx="37425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</a:t>
            </a: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cardiffu3a.org.uk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"/>
          <p:cNvPicPr/>
          <p:nvPr/>
        </p:nvPicPr>
        <p:blipFill>
          <a:blip r:embed="rId2"/>
          <a:stretch/>
        </p:blipFill>
        <p:spPr>
          <a:xfrm>
            <a:off x="720" y="0"/>
            <a:ext cx="12190680" cy="685584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360" y="6480000"/>
            <a:ext cx="12191040" cy="375840"/>
          </a:xfrm>
          <a:prstGeom prst="rect">
            <a:avLst/>
          </a:prstGeom>
          <a:solidFill>
            <a:srgbClr val="000099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5" name="" descr=""/>
          <p:cNvPicPr/>
          <p:nvPr/>
        </p:nvPicPr>
        <p:blipFill>
          <a:blip r:embed="rId3"/>
          <a:stretch/>
        </p:blipFill>
        <p:spPr>
          <a:xfrm>
            <a:off x="42480" y="6333840"/>
            <a:ext cx="1280880" cy="519480"/>
          </a:xfrm>
          <a:prstGeom prst="rect">
            <a:avLst/>
          </a:prstGeom>
          <a:ln>
            <a:noFill/>
          </a:ln>
        </p:spPr>
      </p:pic>
      <p:sp>
        <p:nvSpPr>
          <p:cNvPr id="46" name="CustomShape 2"/>
          <p:cNvSpPr/>
          <p:nvPr/>
        </p:nvSpPr>
        <p:spPr>
          <a:xfrm>
            <a:off x="1535760" y="6484320"/>
            <a:ext cx="3742560" cy="37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learn, laugh, live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8557920" y="6451200"/>
            <a:ext cx="37425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</a:t>
            </a:r>
            <a:r>
              <a:rPr b="1" lang="en-GB" sz="2400" spc="-1" strike="noStrike">
                <a:solidFill>
                  <a:srgbClr val="ffffff"/>
                </a:solidFill>
                <a:latin typeface="Arial"/>
                <a:ea typeface="DejaVu Sans"/>
              </a:rPr>
              <a:t>cardiffu3a.org.uk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hyperlink" Target="http://commons.wikimedia.org/wiki/File:Cardiff_Central_Library_Exterior_April_2009.JPG" TargetMode="External"/><Relationship Id="rId7" Type="http://schemas.openxmlformats.org/officeDocument/2006/relationships/hyperlink" Target="https://creativecommons.org/licenses/by-sa/3.0/" TargetMode="External"/><Relationship Id="rId8" Type="http://schemas.openxmlformats.org/officeDocument/2006/relationships/image" Target="../media/image27.jpeg"/><Relationship Id="rId9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://saasmarketingstrategy.blogspot.com/" TargetMode="External"/><Relationship Id="rId2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720" y="720"/>
            <a:ext cx="12192840" cy="685692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3960000" y="4896000"/>
            <a:ext cx="3671640" cy="21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r>
              <a:rPr b="1" lang="en-GB" sz="4800" spc="-1" strike="noStrike">
                <a:solidFill>
                  <a:srgbClr val="0a2382"/>
                </a:solidFill>
                <a:latin typeface="Arial"/>
                <a:ea typeface="DejaVu Sans"/>
              </a:rPr>
              <a:t>Alison Firth</a:t>
            </a:r>
            <a:br/>
            <a:endParaRPr b="0" lang="en-GB" sz="48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3312000" y="4896000"/>
            <a:ext cx="5086800" cy="57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3"/>
          <p:cNvSpPr/>
          <p:nvPr/>
        </p:nvSpPr>
        <p:spPr>
          <a:xfrm>
            <a:off x="3973320" y="5184000"/>
            <a:ext cx="4018680" cy="86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2600" spc="-1" strike="noStrike">
                <a:solidFill>
                  <a:srgbClr val="729fcf"/>
                </a:solidFill>
                <a:latin typeface="Arial"/>
                <a:ea typeface="DejaVu Sans"/>
              </a:rPr>
              <a:t> </a:t>
            </a:r>
            <a:r>
              <a:rPr b="1" lang="en-GB" sz="2600" spc="-1" strike="noStrike">
                <a:solidFill>
                  <a:srgbClr val="3333ff"/>
                </a:solidFill>
                <a:latin typeface="Arial"/>
                <a:ea typeface="DejaVu Sans"/>
              </a:rPr>
              <a:t>Treasurer, Cardiff U3A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3529800" y="1009800"/>
            <a:ext cx="4651200" cy="158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864000" y="36540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4" name="Picture 7" descr=""/>
          <p:cNvPicPr/>
          <p:nvPr/>
        </p:nvPicPr>
        <p:blipFill>
          <a:blip r:embed="rId1"/>
          <a:stretch/>
        </p:blipFill>
        <p:spPr>
          <a:xfrm>
            <a:off x="9234720" y="365400"/>
            <a:ext cx="2148120" cy="3492720"/>
          </a:xfrm>
          <a:prstGeom prst="rect">
            <a:avLst/>
          </a:prstGeom>
          <a:ln>
            <a:noFill/>
          </a:ln>
        </p:spPr>
      </p:pic>
      <p:pic>
        <p:nvPicPr>
          <p:cNvPr id="135" name="Picture 12" descr=""/>
          <p:cNvPicPr/>
          <p:nvPr/>
        </p:nvPicPr>
        <p:blipFill>
          <a:blip r:embed="rId2"/>
          <a:stretch/>
        </p:blipFill>
        <p:spPr>
          <a:xfrm>
            <a:off x="4824000" y="3816000"/>
            <a:ext cx="4580280" cy="228924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>
            <a:off x="1255320" y="2627280"/>
            <a:ext cx="2919960" cy="277200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4"/>
          <a:stretch/>
        </p:blipFill>
        <p:spPr>
          <a:xfrm>
            <a:off x="5689800" y="936000"/>
            <a:ext cx="1941480" cy="2002680"/>
          </a:xfrm>
          <a:prstGeom prst="rect">
            <a:avLst/>
          </a:prstGeom>
          <a:ln>
            <a:noFill/>
          </a:ln>
        </p:spPr>
      </p:pic>
      <p:sp>
        <p:nvSpPr>
          <p:cNvPr id="138" name="TextShape 2"/>
          <p:cNvSpPr txBox="1"/>
          <p:nvPr/>
        </p:nvSpPr>
        <p:spPr>
          <a:xfrm>
            <a:off x="864000" y="686880"/>
            <a:ext cx="2304000" cy="146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GB" sz="5400" spc="-1" strike="noStrike">
                <a:latin typeface="Calibri"/>
                <a:ea typeface="DejaVu Sans"/>
              </a:rPr>
              <a:t>Groups</a:t>
            </a:r>
            <a:endParaRPr b="0" lang="en-GB" sz="54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86148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Frequency of Meetings</a:t>
            </a:r>
            <a:endParaRPr b="1" lang="en-GB" sz="4400" spc="-1" strike="noStrike">
              <a:latin typeface="Calibri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838080" y="182592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Monthly meeting open to all members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Group meetings…….weekly to monthly</a:t>
            </a:r>
            <a:endParaRPr b="0" lang="en-GB" sz="2800" spc="-1" strike="noStrike">
              <a:latin typeface="Arial"/>
            </a:endParaRPr>
          </a:p>
          <a:p>
            <a:pPr lvl="1" marL="432000" indent="-216000">
              <a:lnSpc>
                <a:spcPct val="90000"/>
              </a:lnSpc>
              <a:spcBef>
                <a:spcPts val="499"/>
              </a:spcBef>
            </a:pPr>
            <a:r>
              <a:rPr b="0" lang="en-GB" sz="2400" spc="-1" strike="noStrike">
                <a:latin typeface="Calibri"/>
                <a:ea typeface="DejaVu Sans"/>
              </a:rPr>
              <a:t>1 hour to 2.5 hours</a:t>
            </a:r>
            <a:endParaRPr b="0" lang="en-GB" sz="24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Many groups break for August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pic>
        <p:nvPicPr>
          <p:cNvPr id="141" name="Content Placeholder 3" descr=""/>
          <p:cNvPicPr/>
          <p:nvPr/>
        </p:nvPicPr>
        <p:blipFill>
          <a:blip r:embed="rId1"/>
          <a:stretch/>
        </p:blipFill>
        <p:spPr>
          <a:xfrm>
            <a:off x="7804080" y="2160000"/>
            <a:ext cx="3643920" cy="3633480"/>
          </a:xfrm>
          <a:prstGeom prst="rect">
            <a:avLst/>
          </a:prstGeom>
          <a:ln w="54000">
            <a:solidFill>
              <a:srgbClr val="ff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76960" y="-5472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Venues Used</a:t>
            </a:r>
            <a:endParaRPr b="1" lang="en-GB" sz="4400" spc="-1" strike="noStrike">
              <a:latin typeface="Calibri"/>
            </a:endParaRPr>
          </a:p>
        </p:txBody>
      </p:sp>
      <p:pic>
        <p:nvPicPr>
          <p:cNvPr id="143" name="Content Placeholder 4" descr=""/>
          <p:cNvPicPr/>
          <p:nvPr/>
        </p:nvPicPr>
        <p:blipFill>
          <a:blip r:embed="rId1"/>
          <a:stretch/>
        </p:blipFill>
        <p:spPr>
          <a:xfrm>
            <a:off x="3024000" y="3168000"/>
            <a:ext cx="2413080" cy="3108960"/>
          </a:xfrm>
          <a:prstGeom prst="rect">
            <a:avLst/>
          </a:prstGeom>
          <a:ln w="54000">
            <a:solidFill>
              <a:srgbClr val="00ffff"/>
            </a:solidFill>
            <a:round/>
          </a:ln>
        </p:spPr>
      </p:pic>
      <p:pic>
        <p:nvPicPr>
          <p:cNvPr id="144" name="Picture 7" descr=""/>
          <p:cNvPicPr/>
          <p:nvPr/>
        </p:nvPicPr>
        <p:blipFill>
          <a:blip r:embed="rId2"/>
          <a:stretch/>
        </p:blipFill>
        <p:spPr>
          <a:xfrm>
            <a:off x="10080000" y="4097520"/>
            <a:ext cx="1772280" cy="1949040"/>
          </a:xfrm>
          <a:prstGeom prst="rect">
            <a:avLst/>
          </a:prstGeom>
          <a:ln w="54000">
            <a:solidFill>
              <a:srgbClr val="00ffff"/>
            </a:solidFill>
            <a:round/>
          </a:ln>
        </p:spPr>
      </p:pic>
      <p:pic>
        <p:nvPicPr>
          <p:cNvPr id="145" name="Picture 10" descr=""/>
          <p:cNvPicPr/>
          <p:nvPr/>
        </p:nvPicPr>
        <p:blipFill>
          <a:blip r:embed="rId3"/>
          <a:stretch/>
        </p:blipFill>
        <p:spPr>
          <a:xfrm>
            <a:off x="9072000" y="432000"/>
            <a:ext cx="2590560" cy="1942560"/>
          </a:xfrm>
          <a:prstGeom prst="rect">
            <a:avLst/>
          </a:prstGeom>
          <a:ln w="54000">
            <a:solidFill>
              <a:srgbClr val="00ffff"/>
            </a:solidFill>
            <a:round/>
          </a:ln>
        </p:spPr>
      </p:pic>
      <p:pic>
        <p:nvPicPr>
          <p:cNvPr id="146" name="Picture 13" descr=""/>
          <p:cNvPicPr/>
          <p:nvPr/>
        </p:nvPicPr>
        <p:blipFill>
          <a:blip r:embed="rId4"/>
          <a:stretch/>
        </p:blipFill>
        <p:spPr>
          <a:xfrm>
            <a:off x="432000" y="1689840"/>
            <a:ext cx="2262600" cy="2700720"/>
          </a:xfrm>
          <a:prstGeom prst="rect">
            <a:avLst/>
          </a:prstGeom>
          <a:ln w="54000">
            <a:solidFill>
              <a:srgbClr val="00ffff"/>
            </a:solidFill>
            <a:round/>
          </a:ln>
        </p:spPr>
      </p:pic>
      <p:pic>
        <p:nvPicPr>
          <p:cNvPr id="147" name="Picture 16" descr=""/>
          <p:cNvPicPr/>
          <p:nvPr/>
        </p:nvPicPr>
        <p:blipFill>
          <a:blip r:embed="rId5"/>
          <a:stretch/>
        </p:blipFill>
        <p:spPr>
          <a:xfrm>
            <a:off x="5904000" y="2990160"/>
            <a:ext cx="3787920" cy="2840400"/>
          </a:xfrm>
          <a:prstGeom prst="rect">
            <a:avLst/>
          </a:prstGeom>
          <a:ln w="54000">
            <a:solidFill>
              <a:srgbClr val="00ffff"/>
            </a:solidFill>
            <a:round/>
          </a:ln>
        </p:spPr>
      </p:pic>
      <p:sp>
        <p:nvSpPr>
          <p:cNvPr id="148" name="CustomShape 2"/>
          <p:cNvSpPr/>
          <p:nvPr/>
        </p:nvSpPr>
        <p:spPr>
          <a:xfrm>
            <a:off x="6328080" y="6565680"/>
            <a:ext cx="4377240" cy="22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9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6"/>
              </a:rPr>
              <a:t>This Photo</a:t>
            </a:r>
            <a:r>
              <a:rPr b="0" lang="en-GB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by Unknown Author is licensed under </a:t>
            </a:r>
            <a:r>
              <a:rPr b="0" lang="en-GB" sz="9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7"/>
              </a:rPr>
              <a:t>CC BY-SA</a:t>
            </a:r>
            <a:endParaRPr b="0" lang="en-GB" sz="900" spc="-1" strike="noStrike">
              <a:latin typeface="Arial"/>
            </a:endParaRPr>
          </a:p>
        </p:txBody>
      </p:sp>
      <p:pic>
        <p:nvPicPr>
          <p:cNvPr id="149" name="Picture 19" descr=""/>
          <p:cNvPicPr/>
          <p:nvPr/>
        </p:nvPicPr>
        <p:blipFill>
          <a:blip r:embed="rId8"/>
          <a:stretch/>
        </p:blipFill>
        <p:spPr>
          <a:xfrm>
            <a:off x="4680000" y="432000"/>
            <a:ext cx="2669040" cy="2197440"/>
          </a:xfrm>
          <a:prstGeom prst="rect">
            <a:avLst/>
          </a:prstGeom>
          <a:ln w="54000">
            <a:solidFill>
              <a:srgbClr val="00fff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83808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Learn: Shared Learning Projects</a:t>
            </a:r>
            <a:endParaRPr b="1" lang="en-GB" sz="4400" spc="-1" strike="noStrike">
              <a:latin typeface="Calibri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838080" y="182592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1080" indent="-360000"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Currently: Castles Project</a:t>
            </a:r>
            <a:endParaRPr b="0" lang="en-GB" sz="2800" spc="-1" strike="noStrike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152" name="Picture 3" descr=""/>
          <p:cNvPicPr/>
          <p:nvPr/>
        </p:nvPicPr>
        <p:blipFill>
          <a:blip r:embed="rId1"/>
          <a:stretch/>
        </p:blipFill>
        <p:spPr>
          <a:xfrm>
            <a:off x="7305120" y="1689840"/>
            <a:ext cx="4047840" cy="4047840"/>
          </a:xfrm>
          <a:prstGeom prst="rect">
            <a:avLst/>
          </a:prstGeom>
          <a:ln w="54000">
            <a:solidFill>
              <a:srgbClr val="000099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83844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Laugh: Christmas Meal(s)</a:t>
            </a:r>
            <a:endParaRPr b="1" lang="en-GB" sz="4400" spc="-1" strike="noStrike">
              <a:latin typeface="Calibri"/>
            </a:endParaRPr>
          </a:p>
        </p:txBody>
      </p:sp>
      <p:pic>
        <p:nvPicPr>
          <p:cNvPr id="154" name="Content Placeholder 4" descr=""/>
          <p:cNvPicPr/>
          <p:nvPr/>
        </p:nvPicPr>
        <p:blipFill>
          <a:blip r:embed="rId1"/>
          <a:stretch/>
        </p:blipFill>
        <p:spPr>
          <a:xfrm>
            <a:off x="9532080" y="172800"/>
            <a:ext cx="1719720" cy="2637000"/>
          </a:xfrm>
          <a:prstGeom prst="rect">
            <a:avLst/>
          </a:prstGeom>
          <a:ln w="54000">
            <a:solidFill>
              <a:srgbClr val="ffffff"/>
            </a:solidFill>
            <a:prstDash val="sysDot"/>
            <a:round/>
          </a:ln>
        </p:spPr>
      </p:pic>
      <p:pic>
        <p:nvPicPr>
          <p:cNvPr id="155" name="Picture 7" descr=""/>
          <p:cNvPicPr/>
          <p:nvPr/>
        </p:nvPicPr>
        <p:blipFill>
          <a:blip r:embed="rId2"/>
          <a:stretch/>
        </p:blipFill>
        <p:spPr>
          <a:xfrm>
            <a:off x="2801880" y="1569600"/>
            <a:ext cx="5682960" cy="4459680"/>
          </a:xfrm>
          <a:prstGeom prst="rect">
            <a:avLst/>
          </a:prstGeom>
          <a:ln w="54000">
            <a:solidFill>
              <a:srgbClr val="ffffff"/>
            </a:solidFill>
            <a:prstDash val="sysDot"/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83808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Live: Outside of Cardiff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838080" y="182592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South Wales Network Events</a:t>
            </a:r>
            <a:endParaRPr b="0" lang="en-GB" sz="2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National Events run by Third Age Trust</a:t>
            </a:r>
            <a:endParaRPr b="0" lang="en-GB" sz="2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Third Age Matters (Trust’s magazine)</a:t>
            </a:r>
            <a:endParaRPr b="0" lang="en-GB" sz="2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Summer Schools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58" name="Picture 4" descr=""/>
          <p:cNvPicPr/>
          <p:nvPr/>
        </p:nvPicPr>
        <p:blipFill>
          <a:blip r:embed="rId1"/>
          <a:stretch/>
        </p:blipFill>
        <p:spPr>
          <a:xfrm>
            <a:off x="7433640" y="2903400"/>
            <a:ext cx="4137480" cy="3102840"/>
          </a:xfrm>
          <a:prstGeom prst="rect">
            <a:avLst/>
          </a:prstGeom>
          <a:ln w="54000">
            <a:solidFill>
              <a:srgbClr val="000066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83808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Trust's Strategic Aims are:</a:t>
            </a:r>
            <a:endParaRPr b="1" lang="en-GB" sz="4400" spc="-1" strike="noStrike">
              <a:latin typeface="Calibri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864000" y="1872000"/>
            <a:ext cx="51804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Support learning in U3As and promote the benefits of self-help learning.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To provide advice and support for management in U3As</a:t>
            </a: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Facilitate the growth of the U3A movement throughout the</a:t>
            </a: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United Kingdom.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Raise the Profile of the U3A movement.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pic>
        <p:nvPicPr>
          <p:cNvPr id="161" name="Picture 4" descr=""/>
          <p:cNvPicPr/>
          <p:nvPr/>
        </p:nvPicPr>
        <p:blipFill>
          <a:blip r:embed="rId1"/>
          <a:stretch/>
        </p:blipFill>
        <p:spPr>
          <a:xfrm>
            <a:off x="6172200" y="3024000"/>
            <a:ext cx="5868000" cy="322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83844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Our membership in Cardiff</a:t>
            </a:r>
            <a:endParaRPr b="1" lang="en-GB" sz="4400" spc="-1" strike="noStrike">
              <a:latin typeface="Calibri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838440" y="182592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Number of members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September to August membership year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Join online or by hard copy application form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£12 annual subscription 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Session fee at majority of groups (about £1 per hour)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Entirely funded by our own members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83844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Expectations</a:t>
            </a:r>
            <a:endParaRPr b="1" lang="en-GB" sz="4400" spc="-1" strike="noStrike">
              <a:latin typeface="Calibri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838440" y="1825920"/>
            <a:ext cx="518040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latin typeface="Calibri Light"/>
                <a:ea typeface="DejaVu Sans"/>
              </a:rPr>
              <a:t>Members should be prepared to be actively involved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latin typeface="Calibri Light"/>
                <a:ea typeface="DejaVu Sans"/>
              </a:rPr>
              <a:t>Committee 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latin typeface="Calibri Light"/>
                <a:ea typeface="DejaVu Sans"/>
              </a:rPr>
              <a:t>Groups – run by members</a:t>
            </a:r>
            <a:endParaRPr b="0" lang="en-GB" sz="2800" spc="-1" strike="noStrike">
              <a:latin typeface="Arial"/>
            </a:endParaRPr>
          </a:p>
          <a:p>
            <a:pPr lvl="1" marL="576000" indent="-360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latin typeface="Calibri Light"/>
                <a:ea typeface="DejaVu Sans"/>
              </a:rPr>
              <a:t>Historically, paid tutors but no longer the model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400" spc="-1" strike="noStrike"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7488000" y="1728000"/>
            <a:ext cx="2948760" cy="266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3844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Further Information</a:t>
            </a:r>
            <a:endParaRPr b="0" lang="en-GB" sz="4400" spc="-1" strike="noStrike">
              <a:latin typeface="Calibri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838440" y="182592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Website</a:t>
            </a:r>
            <a:endParaRPr b="0" lang="en-GB" sz="2800" spc="-1" strike="noStrike">
              <a:latin typeface="Arial"/>
            </a:endParaRPr>
          </a:p>
          <a:p>
            <a:pPr lvl="1" marL="576000" indent="-360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Group pages</a:t>
            </a:r>
            <a:endParaRPr b="0" lang="en-GB" sz="2400" spc="-1" strike="noStrike">
              <a:latin typeface="Arial"/>
            </a:endParaRPr>
          </a:p>
          <a:p>
            <a:pPr lvl="1" marL="576000" indent="-360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Public calendar</a:t>
            </a:r>
            <a:endParaRPr b="0" lang="en-GB" sz="24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</a:pPr>
            <a:endParaRPr b="0" lang="en-GB" sz="24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Magazine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Group Activities booklet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7776000" y="1387800"/>
            <a:ext cx="3455280" cy="401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577800" y="312840"/>
            <a:ext cx="10971360" cy="12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2"/>
          <p:cNvSpPr/>
          <p:nvPr/>
        </p:nvSpPr>
        <p:spPr>
          <a:xfrm>
            <a:off x="1243800" y="2304000"/>
            <a:ext cx="10755360" cy="374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50000"/>
              <a:buFont typeface="Wingdings" charset="2"/>
              <a:buChar char=""/>
            </a:pPr>
            <a:r>
              <a:rPr b="1" lang="en-GB" sz="3200" spc="-1" strike="noStrike">
                <a:latin typeface="Calibri"/>
                <a:ea typeface="DejaVu Sans"/>
              </a:rPr>
              <a:t>The Organisation</a:t>
            </a:r>
            <a:endParaRPr b="0" lang="en-GB" sz="3200" spc="-1" strike="noStrike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50000"/>
              <a:buFont typeface="Wingdings" charset="2"/>
              <a:buChar char=""/>
            </a:pPr>
            <a:r>
              <a:rPr b="1" lang="en-GB" sz="3200" spc="-1" strike="noStrike">
                <a:latin typeface="Calibri"/>
                <a:ea typeface="DejaVu Sans"/>
              </a:rPr>
              <a:t>What we do</a:t>
            </a:r>
            <a:endParaRPr b="0" lang="en-GB" sz="3200" spc="-1" strike="noStrike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50000"/>
              <a:buFont typeface="Wingdings" charset="2"/>
              <a:buChar char=""/>
            </a:pPr>
            <a:r>
              <a:rPr b="1" lang="en-GB" sz="3200" spc="-1" strike="noStrike">
                <a:latin typeface="Calibri"/>
                <a:ea typeface="DejaVu Sans"/>
              </a:rPr>
              <a:t>Joining and expectations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3200" spc="-1" strike="noStrike">
              <a:latin typeface="Arial"/>
            </a:endParaRPr>
          </a:p>
        </p:txBody>
      </p:sp>
      <p:pic>
        <p:nvPicPr>
          <p:cNvPr id="99" name="Picture 10" descr=""/>
          <p:cNvPicPr/>
          <p:nvPr/>
        </p:nvPicPr>
        <p:blipFill>
          <a:blip r:embed="rId1"/>
          <a:stretch/>
        </p:blipFill>
        <p:spPr>
          <a:xfrm>
            <a:off x="6624000" y="1627560"/>
            <a:ext cx="4548960" cy="341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83844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Thinking of Joining?</a:t>
            </a:r>
            <a:endParaRPr b="1" lang="en-GB" sz="4400" spc="-1" strike="noStrike">
              <a:latin typeface="Calibri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838440" y="182592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Come along to a Monthly meeting (first visit free)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Attend a Group meeting – check with Convenor first (there may be a fee towards the room hire)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Decide to join</a:t>
            </a:r>
            <a:endParaRPr b="0" lang="en-GB" sz="2800" spc="-1" strike="noStrike">
              <a:latin typeface="Arial"/>
            </a:endParaRPr>
          </a:p>
          <a:p>
            <a:pPr lvl="1" marL="818280" indent="-360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Go to Cardiff U3A website</a:t>
            </a:r>
            <a:endParaRPr b="0" lang="en-GB" sz="2400" spc="-1" strike="noStrike">
              <a:latin typeface="Arial"/>
            </a:endParaRPr>
          </a:p>
          <a:p>
            <a:pPr lvl="1" marL="818280" indent="-360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Click on Membership</a:t>
            </a:r>
            <a:endParaRPr b="0" lang="en-GB" sz="2400" spc="-1" strike="noStrike">
              <a:latin typeface="Arial"/>
            </a:endParaRPr>
          </a:p>
          <a:p>
            <a:pPr lvl="1" marL="818280" indent="-360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Follow instructions for joining</a:t>
            </a:r>
            <a:endParaRPr b="0" lang="en-GB" sz="24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or</a:t>
            </a:r>
            <a:endParaRPr b="0" lang="en-GB" sz="2800" spc="-1" strike="noStrike">
              <a:latin typeface="Arial"/>
            </a:endParaRPr>
          </a:p>
          <a:p>
            <a:pPr lvl="1" marL="818280" indent="-360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ow</a:t>
            </a: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nload an application form or Contact membership secretary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838440" y="3654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Welcome Coffee Morning</a:t>
            </a:r>
            <a:endParaRPr b="1" lang="en-GB" sz="4400" spc="-1" strike="noStrike">
              <a:latin typeface="Calibri"/>
            </a:endParaRPr>
          </a:p>
        </p:txBody>
      </p:sp>
      <p:pic>
        <p:nvPicPr>
          <p:cNvPr id="173" name="Content Placeholder 4" descr=""/>
          <p:cNvPicPr/>
          <p:nvPr/>
        </p:nvPicPr>
        <p:blipFill>
          <a:blip r:embed="rId1"/>
          <a:stretch/>
        </p:blipFill>
        <p:spPr>
          <a:xfrm>
            <a:off x="4176000" y="2148840"/>
            <a:ext cx="4235760" cy="2819160"/>
          </a:xfrm>
          <a:prstGeom prst="rect">
            <a:avLst/>
          </a:prstGeom>
          <a:ln w="54000">
            <a:solidFill>
              <a:srgbClr val="996600">
                <a:alpha val="75000"/>
              </a:srgbClr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838080" y="30420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Final points</a:t>
            </a:r>
            <a:endParaRPr b="1" lang="en-GB" sz="4400" spc="-1" strike="noStrike">
              <a:latin typeface="Calibri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838080" y="1825560"/>
            <a:ext cx="552096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Cardiff U3A is run for members by members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Each U3A has it’s own groups and membership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We promote education in the age after your working life</a:t>
            </a:r>
            <a:endParaRPr b="0" lang="en-GB" sz="2800" spc="-1" strike="noStrike">
              <a:latin typeface="Arial"/>
            </a:endParaRPr>
          </a:p>
          <a:p>
            <a:pPr marL="36108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We welcome new members and are growing in numbers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pic>
        <p:nvPicPr>
          <p:cNvPr id="176" name="Content Placeholder 8" descr=""/>
          <p:cNvPicPr/>
          <p:nvPr/>
        </p:nvPicPr>
        <p:blipFill>
          <a:blip r:embed="rId1"/>
          <a:stretch/>
        </p:blipFill>
        <p:spPr>
          <a:xfrm>
            <a:off x="6696000" y="1944000"/>
            <a:ext cx="5017320" cy="3357720"/>
          </a:xfrm>
          <a:prstGeom prst="rect">
            <a:avLst/>
          </a:prstGeom>
          <a:ln w="54000">
            <a:solidFill>
              <a:srgbClr val="66ccff"/>
            </a:solidFill>
            <a:round/>
          </a:ln>
        </p:spPr>
      </p:pic>
      <p:sp>
        <p:nvSpPr>
          <p:cNvPr id="177" name="TextShape 3"/>
          <p:cNvSpPr txBox="1"/>
          <p:nvPr/>
        </p:nvSpPr>
        <p:spPr>
          <a:xfrm>
            <a:off x="4392000" y="6192000"/>
            <a:ext cx="3240000" cy="36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GB" sz="1600" spc="-1" strike="noStrike">
                <a:latin typeface="Calibri Light"/>
              </a:rPr>
              <a:t>Registered Charity Number: 1033518</a:t>
            </a:r>
            <a:r>
              <a:rPr b="0" lang="en-GB" sz="1800" spc="-1" strike="noStrike">
                <a:latin typeface="Calibri Light"/>
              </a:rPr>
              <a:t> </a:t>
            </a:r>
            <a:endParaRPr b="0" lang="en-GB" sz="1800" spc="-1" strike="noStrike">
              <a:latin typeface="Calibri Ligh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643680" y="367200"/>
            <a:ext cx="10971360" cy="11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2"/>
          <p:cNvSpPr/>
          <p:nvPr/>
        </p:nvSpPr>
        <p:spPr>
          <a:xfrm>
            <a:off x="1099440" y="403920"/>
            <a:ext cx="9195840" cy="132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University of the Third Age</a:t>
            </a:r>
            <a:endParaRPr b="0" lang="en-GB" sz="4400" spc="-1" strike="noStrike">
              <a:latin typeface="Calibri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792000" y="1770120"/>
            <a:ext cx="8115840" cy="434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World wide network</a:t>
            </a:r>
            <a:endParaRPr b="0" lang="en-GB" sz="2800" spc="-1" strike="noStrike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Members join each local organisation who have their own committee </a:t>
            </a:r>
            <a:endParaRPr b="0" lang="en-GB" sz="2800" spc="-1" strike="noStrike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Third Age </a:t>
            </a:r>
            <a:r>
              <a:rPr b="0" lang="en-GB" sz="2800" spc="-1" strike="noStrike">
                <a:latin typeface="Calibri"/>
                <a:ea typeface="DejaVu Sans"/>
              </a:rPr>
              <a:t>Trust – National umbrella body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grpSp>
        <p:nvGrpSpPr>
          <p:cNvPr id="103" name="Group 4"/>
          <p:cNvGrpSpPr/>
          <p:nvPr/>
        </p:nvGrpSpPr>
        <p:grpSpPr>
          <a:xfrm>
            <a:off x="6422400" y="3816000"/>
            <a:ext cx="5457600" cy="2352240"/>
            <a:chOff x="6422400" y="3816000"/>
            <a:chExt cx="5457600" cy="2352240"/>
          </a:xfrm>
        </p:grpSpPr>
        <p:pic>
          <p:nvPicPr>
            <p:cNvPr id="104" name="Picture 6" descr=""/>
            <p:cNvPicPr/>
            <p:nvPr/>
          </p:nvPicPr>
          <p:blipFill>
            <a:blip r:embed="rId1"/>
            <a:stretch/>
          </p:blipFill>
          <p:spPr>
            <a:xfrm>
              <a:off x="6422400" y="3816000"/>
              <a:ext cx="5457600" cy="2352240"/>
            </a:xfrm>
            <a:prstGeom prst="rect">
              <a:avLst/>
            </a:prstGeom>
            <a:ln w="54000">
              <a:solidFill>
                <a:srgbClr val="669966"/>
              </a:solidFill>
              <a:round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52240" y="528480"/>
            <a:ext cx="1097136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CustomShape 2"/>
          <p:cNvSpPr/>
          <p:nvPr/>
        </p:nvSpPr>
        <p:spPr>
          <a:xfrm>
            <a:off x="3134520" y="1955880"/>
            <a:ext cx="1814760" cy="33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3"/>
          <p:cNvSpPr/>
          <p:nvPr/>
        </p:nvSpPr>
        <p:spPr>
          <a:xfrm>
            <a:off x="7919640" y="1833480"/>
            <a:ext cx="790200" cy="57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CustomShape 4"/>
          <p:cNvSpPr/>
          <p:nvPr/>
        </p:nvSpPr>
        <p:spPr>
          <a:xfrm>
            <a:off x="1117800" y="365400"/>
            <a:ext cx="14019840" cy="132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What’s in a Name?</a:t>
            </a:r>
            <a:endParaRPr b="0" lang="en-GB" sz="4400" spc="-1" strike="noStrike">
              <a:latin typeface="Calibri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1117800" y="1825920"/>
            <a:ext cx="14019840" cy="434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Charitable Purpose: ‘Advancing Education’</a:t>
            </a:r>
            <a:endParaRPr b="0" lang="en-GB" sz="2800" spc="-1" strike="noStrike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Opportunity to study and learn</a:t>
            </a:r>
            <a:endParaRPr b="0" lang="en-GB" sz="2800" spc="-1" strike="noStrike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Shari</a:t>
            </a:r>
            <a:r>
              <a:rPr b="0" lang="en-GB" sz="2800" spc="-1" strike="noStrike">
                <a:latin typeface="Calibri"/>
                <a:ea typeface="DejaVu Sans"/>
              </a:rPr>
              <a:t>ng of knowledge and peer learning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sp>
        <p:nvSpPr>
          <p:cNvPr id="110" name="CustomShape 6"/>
          <p:cNvSpPr/>
          <p:nvPr/>
        </p:nvSpPr>
        <p:spPr>
          <a:xfrm>
            <a:off x="10992960" y="11481120"/>
            <a:ext cx="12180960" cy="22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9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1"/>
              </a:rPr>
              <a:t>This Photo</a:t>
            </a:r>
            <a:r>
              <a:rPr b="0" lang="en-GB" sz="900" spc="-1" strike="noStrike">
                <a:solidFill>
                  <a:srgbClr val="000000"/>
                </a:solidFill>
                <a:latin typeface="Calibri"/>
                <a:ea typeface="DejaVu Sans"/>
              </a:rPr>
              <a:t> by Unknown Author is licensed under </a:t>
            </a:r>
            <a:r>
              <a:rPr b="0" lang="en-GB" sz="9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CC BY</a:t>
            </a:r>
            <a:endParaRPr b="0" lang="en-GB" sz="9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8064000" y="2695680"/>
            <a:ext cx="4081680" cy="3063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552240" y="528480"/>
            <a:ext cx="10971360" cy="11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2"/>
          <p:cNvSpPr/>
          <p:nvPr/>
        </p:nvSpPr>
        <p:spPr>
          <a:xfrm>
            <a:off x="3134520" y="1955880"/>
            <a:ext cx="1814760" cy="33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3"/>
          <p:cNvSpPr/>
          <p:nvPr/>
        </p:nvSpPr>
        <p:spPr>
          <a:xfrm>
            <a:off x="7919640" y="1833480"/>
            <a:ext cx="790200" cy="57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4"/>
          <p:cNvSpPr/>
          <p:nvPr/>
        </p:nvSpPr>
        <p:spPr>
          <a:xfrm>
            <a:off x="1117800" y="365400"/>
            <a:ext cx="14019840" cy="132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The Third Age</a:t>
            </a:r>
            <a:endParaRPr b="0" lang="en-GB" sz="4400" spc="-1" strike="noStrike">
              <a:latin typeface="Calibri"/>
            </a:endParaRPr>
          </a:p>
        </p:txBody>
      </p:sp>
      <p:sp>
        <p:nvSpPr>
          <p:cNvPr id="116" name="CustomShape 5"/>
          <p:cNvSpPr/>
          <p:nvPr/>
        </p:nvSpPr>
        <p:spPr>
          <a:xfrm>
            <a:off x="1257480" y="1540080"/>
            <a:ext cx="10549800" cy="434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Wha</a:t>
            </a:r>
            <a:r>
              <a:rPr b="0" lang="en-GB" sz="2800" spc="-1" strike="noStrike">
                <a:latin typeface="Calibri"/>
                <a:ea typeface="DejaVu Sans"/>
              </a:rPr>
              <a:t>t’s tha</a:t>
            </a:r>
            <a:r>
              <a:rPr b="0" lang="en-GB" sz="2800" spc="-1" strike="noStrike">
                <a:latin typeface="Calibri"/>
                <a:ea typeface="DejaVu Sans"/>
              </a:rPr>
              <a:t>t and why doesn’t it involve age?!!!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8784000" y="1457280"/>
            <a:ext cx="2377800" cy="437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152000" y="380520"/>
            <a:ext cx="14019840" cy="132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Why seek us out?</a:t>
            </a:r>
            <a:endParaRPr b="0" lang="en-GB" sz="4400" spc="-1" strike="noStrike">
              <a:latin typeface="Calibri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1152000" y="1872000"/>
            <a:ext cx="11039400" cy="434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Fed up of lunching out!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Too much ‘chat’ – want to DO something?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Don’t want any exams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Do want to pursue an interest and learn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Can’t attend a weekly taught course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Happy to research a topic yourself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Want to be with people not just a book or computer!</a:t>
            </a:r>
            <a:endParaRPr b="0" lang="en-GB" sz="2800" spc="-1" strike="noStrike">
              <a:latin typeface="Arial"/>
            </a:endParaRPr>
          </a:p>
          <a:p>
            <a:pPr marL="3600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latin typeface="Calibri"/>
                <a:ea typeface="DejaVu Sans"/>
              </a:rPr>
              <a:t>Want to share what you learn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GB" sz="280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8928000" y="576000"/>
            <a:ext cx="2353320" cy="237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93420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What’s on Offer</a:t>
            </a:r>
            <a:endParaRPr b="0" lang="en-GB" sz="4400" spc="-1" strike="noStrike">
              <a:latin typeface="Calibri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Variety of Interest Groups</a:t>
            </a:r>
            <a:endParaRPr b="0" lang="en-GB" sz="2800" spc="-1" strike="noStrike">
              <a:latin typeface="Calibri"/>
              <a:ea typeface="DejaVu Sans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Each with a Convenor</a:t>
            </a:r>
            <a:endParaRPr b="0" lang="en-GB" sz="2800" spc="-1" strike="noStrike">
              <a:latin typeface="Calibri"/>
              <a:ea typeface="DejaVu Sans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Member joins Group </a:t>
            </a:r>
            <a:endParaRPr b="0" lang="en-GB" sz="2800" spc="-1" strike="noStrike">
              <a:latin typeface="Calibri"/>
              <a:ea typeface="DejaVu Sans"/>
            </a:endParaRPr>
          </a:p>
          <a:p>
            <a:pPr marL="360000" indent="-359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Can join as many Groups as you want</a:t>
            </a:r>
            <a:endParaRPr b="0" lang="en-GB" sz="2800" spc="-1" strike="noStrike">
              <a:latin typeface="Calibri"/>
              <a:ea typeface="DejaVu Sans"/>
            </a:endParaRPr>
          </a:p>
        </p:txBody>
      </p:sp>
      <p:pic>
        <p:nvPicPr>
          <p:cNvPr id="123" name="Picture 7" descr=""/>
          <p:cNvPicPr/>
          <p:nvPr/>
        </p:nvPicPr>
        <p:blipFill>
          <a:blip r:embed="rId1"/>
          <a:stretch/>
        </p:blipFill>
        <p:spPr>
          <a:xfrm>
            <a:off x="7525080" y="2880000"/>
            <a:ext cx="4293720" cy="318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838080" y="36540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4400" spc="-1" strike="noStrike">
                <a:latin typeface="Calibri"/>
                <a:ea typeface="DejaVu Sans"/>
              </a:rPr>
              <a:t>What’s on Offer</a:t>
            </a:r>
            <a:endParaRPr b="0" lang="en-GB" sz="4400" spc="-1" strike="noStrike">
              <a:latin typeface="Calibri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838080" y="182592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1800" indent="-360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latin typeface="Calibri"/>
                <a:ea typeface="DejaVu Sans"/>
              </a:rPr>
              <a:t>Variety of Styles</a:t>
            </a:r>
            <a:endParaRPr b="0" lang="en-GB" sz="2800" spc="-1" strike="noStrike">
              <a:latin typeface="Arial"/>
            </a:endParaRPr>
          </a:p>
          <a:p>
            <a:pPr lvl="1" marL="817200" indent="-3592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latin typeface="Calibri"/>
                <a:ea typeface="DejaVu Sans"/>
              </a:rPr>
              <a:t>Talks</a:t>
            </a:r>
            <a:endParaRPr b="0" lang="en-GB" sz="2400" spc="-1" strike="noStrike">
              <a:latin typeface="Arial"/>
            </a:endParaRPr>
          </a:p>
          <a:p>
            <a:pPr lvl="1" marL="817200" indent="-3592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latin typeface="Calibri"/>
                <a:ea typeface="DejaVu Sans"/>
              </a:rPr>
              <a:t>Shared presentations</a:t>
            </a:r>
            <a:endParaRPr b="0" lang="en-GB" sz="2400" spc="-1" strike="noStrike">
              <a:latin typeface="Arial"/>
            </a:endParaRPr>
          </a:p>
          <a:p>
            <a:pPr lvl="1" marL="817200" indent="-3592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latin typeface="Calibri"/>
                <a:ea typeface="DejaVu Sans"/>
              </a:rPr>
              <a:t>Discussion</a:t>
            </a:r>
            <a:endParaRPr b="0" lang="en-GB" sz="2400" spc="-1" strike="noStrike">
              <a:latin typeface="Arial"/>
            </a:endParaRPr>
          </a:p>
          <a:p>
            <a:pPr lvl="1" marL="817200" indent="-3592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latin typeface="Calibri"/>
                <a:ea typeface="DejaVu Sans"/>
              </a:rPr>
              <a:t>Trips and fieldwork</a:t>
            </a:r>
            <a:endParaRPr b="0" lang="en-GB" sz="2400" spc="-1" strike="noStrike">
              <a:latin typeface="Arial"/>
            </a:endParaRPr>
          </a:p>
          <a:p>
            <a:pPr lvl="1" marL="817200" indent="-3592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pc="-1" strike="noStrike">
                <a:latin typeface="Calibri"/>
                <a:ea typeface="DejaVu Sans"/>
              </a:rPr>
              <a:t>Activity led</a:t>
            </a:r>
            <a:endParaRPr b="0" lang="en-GB" sz="2400" spc="-1" strike="noStrike">
              <a:latin typeface="Arial"/>
            </a:endParaRPr>
          </a:p>
        </p:txBody>
      </p:sp>
      <p:grpSp>
        <p:nvGrpSpPr>
          <p:cNvPr id="126" name="Group 3"/>
          <p:cNvGrpSpPr/>
          <p:nvPr/>
        </p:nvGrpSpPr>
        <p:grpSpPr>
          <a:xfrm>
            <a:off x="5760000" y="1440000"/>
            <a:ext cx="6263280" cy="4751280"/>
            <a:chOff x="5760000" y="1440000"/>
            <a:chExt cx="6263280" cy="4751280"/>
          </a:xfrm>
        </p:grpSpPr>
        <p:sp>
          <p:nvSpPr>
            <p:cNvPr id="127" name="CustomShape 4"/>
            <p:cNvSpPr/>
            <p:nvPr/>
          </p:nvSpPr>
          <p:spPr>
            <a:xfrm>
              <a:off x="5760000" y="1440000"/>
              <a:ext cx="6263280" cy="4751280"/>
            </a:xfrm>
            <a:prstGeom prst="rect">
              <a:avLst/>
            </a:prstGeom>
            <a:solidFill>
              <a:srgbClr val="000099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8" name="Picture 4" descr=""/>
            <p:cNvPicPr/>
            <p:nvPr/>
          </p:nvPicPr>
          <p:blipFill>
            <a:blip r:embed="rId1"/>
            <a:stretch/>
          </p:blipFill>
          <p:spPr>
            <a:xfrm>
              <a:off x="5844600" y="1530720"/>
              <a:ext cx="6094080" cy="45702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83844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1" lang="en-GB" sz="5400" spc="-1" strike="noStrike">
                <a:latin typeface="Calibri"/>
                <a:ea typeface="DejaVu Sans"/>
              </a:rPr>
              <a:t>Groups</a:t>
            </a:r>
            <a:endParaRPr b="0" lang="en-GB" sz="5400" spc="-1" strike="noStrike">
              <a:latin typeface="Calibri"/>
            </a:endParaRPr>
          </a:p>
        </p:txBody>
      </p:sp>
      <p:pic>
        <p:nvPicPr>
          <p:cNvPr id="130" name="Content Placeholder 4" descr=""/>
          <p:cNvPicPr/>
          <p:nvPr/>
        </p:nvPicPr>
        <p:blipFill>
          <a:blip r:embed="rId1"/>
          <a:stretch/>
        </p:blipFill>
        <p:spPr>
          <a:xfrm>
            <a:off x="7128000" y="971280"/>
            <a:ext cx="3808080" cy="3132000"/>
          </a:xfrm>
          <a:prstGeom prst="rect">
            <a:avLst/>
          </a:prstGeom>
          <a:ln>
            <a:noFill/>
          </a:ln>
        </p:spPr>
      </p:pic>
      <p:pic>
        <p:nvPicPr>
          <p:cNvPr id="131" name="Picture 16" descr=""/>
          <p:cNvPicPr/>
          <p:nvPr/>
        </p:nvPicPr>
        <p:blipFill>
          <a:blip r:embed="rId2"/>
          <a:stretch/>
        </p:blipFill>
        <p:spPr>
          <a:xfrm>
            <a:off x="3096000" y="4188960"/>
            <a:ext cx="5057640" cy="213984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3"/>
          <a:stretch/>
        </p:blipFill>
        <p:spPr>
          <a:xfrm>
            <a:off x="583920" y="1584000"/>
            <a:ext cx="5174640" cy="290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Application>LibreOffice/6.3.1.2$Windows_X86_64 LibreOffice_project/b79626edf0065ac373bd1df5c28bd630b4424273</Application>
  <Company>Clearly Presented Ltd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2009-11-03T13:35:13Z</dcterms:created>
  <dc:creator>Presentation Magazine</dc:creator>
  <dc:description/>
  <dc:language>en-GB</dc:language>
  <cp:lastModifiedBy/>
  <dcterms:modified xsi:type="dcterms:W3CDTF">2019-09-05T21:31:24Z</dcterms:modified>
  <cp:revision>79</cp:revision>
  <dc:subject/>
  <dc:title>Sky Template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Clearly Presented Ltd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9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9</vt:i4>
  </property>
</Properties>
</file>